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371" r:id="rId3"/>
    <p:sldId id="309" r:id="rId4"/>
    <p:sldId id="325" r:id="rId5"/>
    <p:sldId id="327" r:id="rId6"/>
    <p:sldId id="330" r:id="rId7"/>
    <p:sldId id="331" r:id="rId8"/>
    <p:sldId id="333" r:id="rId9"/>
    <p:sldId id="340" r:id="rId10"/>
    <p:sldId id="352" r:id="rId11"/>
    <p:sldId id="350" r:id="rId12"/>
    <p:sldId id="356" r:id="rId13"/>
    <p:sldId id="358" r:id="rId14"/>
    <p:sldId id="359" r:id="rId15"/>
    <p:sldId id="349" r:id="rId16"/>
    <p:sldId id="338" r:id="rId17"/>
    <p:sldId id="339" r:id="rId18"/>
    <p:sldId id="369" r:id="rId19"/>
    <p:sldId id="343" r:id="rId20"/>
    <p:sldId id="367" r:id="rId21"/>
    <p:sldId id="368" r:id="rId22"/>
    <p:sldId id="347" r:id="rId23"/>
    <p:sldId id="346" r:id="rId24"/>
    <p:sldId id="344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9"/>
    <p:restoredTop sz="94656"/>
  </p:normalViewPr>
  <p:slideViewPr>
    <p:cSldViewPr>
      <p:cViewPr varScale="1">
        <p:scale>
          <a:sx n="84" d="100"/>
          <a:sy n="84" d="100"/>
        </p:scale>
        <p:origin x="1760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99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AB4C3BC9-5FA5-44FB-B036-B69D8169C9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FE45A261-C48C-416C-B781-D6D71253BAC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xmlns="" id="{3579362E-E5F5-4BD2-90C2-7CF57821F03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xmlns="" id="{6F40AC3B-D45D-4D31-9D4C-AAD0F23A63D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xmlns="" id="{378C8427-9DA2-483B-B7D7-646BAEBCAFB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xmlns="" id="{A722310D-E6F9-4D05-B044-FE001A84CF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C45D4D-7ECB-4F93-BECB-4FB6253386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004B9F41-EFC4-4FAC-8DEC-BABA5311BF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DCC128-7C52-470C-ABD9-B2927FD0AB2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7EF02C27-6435-4A95-AA2B-FC926E8B2F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xmlns="" id="{B37F6EC1-4C07-44D0-BD39-93E55EC3C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2489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19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049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658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162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095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4989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7429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497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87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931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169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978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087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010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5903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058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989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402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482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6384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EDC41791-248B-4B2F-AE4A-2164842DD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FBA03-D93C-427D-BFD9-B70A2597B9AD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84450396-8CEA-495A-A26B-BF81B0258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D280DC7E-AE56-4E0F-9A05-CDA957966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22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63D595-A32D-494B-9821-6CA30F5DA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C5D5133-FF53-4363-A716-53A3BFA8F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28955D-E61E-4A0E-8FFD-E34F2C4C0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2E97F1-96FD-4E0D-B778-E9FC14D87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DB3C7A-E9F0-4C94-841D-46BBCA8F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706949-3741-4F99-89A8-7A6E6DD535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7203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2E5B79-A49D-4DA1-BC0F-A66DF536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64288E-A561-4C17-84C4-E9706F1AD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76D047-6497-44E3-88D6-03E06FAF8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D54DAA-9D09-4E73-827C-7E595D0E6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BC373A-FB4D-4B78-A6FF-DAC4AC0CA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F994E-ADDF-48AE-9582-8DEB36E12A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390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6E439C-BAD4-4229-AB42-D7B153AA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278FFEC-3230-4087-A31F-3BA0EDCA1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9061DB-849B-456F-A0D8-D6AC63C6D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094EDA-4F60-4776-BC1F-18DC1A41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3F6375-485C-4EFD-A25A-3A6DC282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BA189-220D-4CBB-ACF3-B142ABA084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88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1D06F8-C584-44A8-AEA7-5133E308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57401C-11FF-49D9-966F-E8611A60B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413DBF-7B5F-468E-9FFB-4F6DBF6FB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4CD0442-FCC8-445C-A57C-19C15281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5904A8-357D-437D-86FC-3DAFBA099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408991D-9486-4482-A7C4-5BE8FE0C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EFDFB-4D52-4AA6-BB24-7CE2EE2CA2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30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0C0499-BF83-4BE0-A6D9-F9CC0FB01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5D5685-6086-438C-BADD-326C76BE5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ED3262-DE6C-4574-A9E2-091CE2825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2304E44-A24C-4243-91E6-15D9925F73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91A0CE0-484C-4E2D-87BC-2B499C05B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133BBC2-4CBE-4236-92E1-1036D9373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2556EAD-503E-411F-9815-B56C31B9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14DEB53-EA28-4C9E-A0C6-FBBF88D90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DE16-D037-4DBA-8479-9D1318BDE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83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811675-903F-479D-976A-67330735A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74ECBC9-4DDB-45B8-934F-BBFEC1F2C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F10E29D-6D62-499B-AB0D-8A705D604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645D323-4167-43FC-975C-FC47C874C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FFBAF-D5E6-47F5-B3F9-C30AB22AB2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7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75E7538-CF0F-40A1-A259-7D576A32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9B43BB0-9E02-40B8-8CF6-ACF19312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C305A0-7F72-4729-B6AE-B990A4B1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066C5-DD1C-4A8B-95CC-AC3EB9CAF8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85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5C5E19-CB53-4979-9C9B-ADDCDE93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360B25-45FD-4EB4-ADA7-5DE1C22F4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70B6598-A1B1-4A24-8F9E-FA4839FC4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3442FBF-D2CA-4489-AE3F-E3F8C0640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4D750E-54B7-4B6D-B8DF-B252D0750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343AC1-1C4A-4BAB-8663-E1256530A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895A0-4DA0-40DC-BE73-C7FEEF2A88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34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D251D2-8379-4CB0-989A-9085017A3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B6A8999-41E2-43E7-81B0-ED9E220CC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6B3E0D3-0D30-42C6-B6E7-A72FE427B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2BEF5A-A5DA-40EC-8EFF-EDBD1D5F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0DAE7E-5151-4B92-A3DF-BAA6472D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4CED30-8B9C-4724-AD37-6FF60185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4CD40-5661-448C-836E-A19F56E0B2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04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94231B-FE10-408C-91F9-7EE03DBC0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54A74C3-FBDF-4F75-959D-C0E584D84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03F8FD-D098-4452-9ABC-D3217812E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A04898-D49E-4154-873A-54E40A673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031C74-17B4-41DE-8324-B84FD106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C610E-7493-42DC-8F7E-83FDE5C4D2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97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74D8582-399E-4C7D-BA90-6A058AF84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4C39E21-F0AB-424C-A62F-B6617343C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DE285A-5455-4310-992C-4B615A82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CE97F7-5DE4-4660-8140-55A00801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7302E9-ADAA-4B9F-8AEC-D6EEEEB8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9BD86-A3C6-4446-8F9D-36C4A3DC36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068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E58FB05-2FF0-47FD-98F3-1CACFDA67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194059E6-236D-4AA8-82EF-0BD9074B6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C667AAB-C3B7-4969-A526-89EA3EC421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E3EC0A28-3FFD-4111-883F-2C2D896AF2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69AF8AF6-EFB5-4FC1-B7A4-5EBD7F980B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DD50415-B0D1-405D-AAFC-CCD754A199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41.jpe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23B9D3FA-9ECF-4299-A638-182E08CE3F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23900" y="1371600"/>
            <a:ext cx="7772400" cy="1470025"/>
          </a:xfrm>
        </p:spPr>
        <p:txBody>
          <a:bodyPr anchor="ctr"/>
          <a:lstStyle/>
          <a:p>
            <a:r>
              <a:rPr lang="en-US" altLang="en-US" sz="2800" b="1" dirty="0">
                <a:solidFill>
                  <a:srgbClr val="0000FF"/>
                </a:solidFill>
              </a:rPr>
              <a:t>Finding theory in the code:</a:t>
            </a:r>
            <a:br>
              <a:rPr lang="en-US" altLang="en-US" sz="2800" b="1" dirty="0">
                <a:solidFill>
                  <a:srgbClr val="0000FF"/>
                </a:solidFill>
              </a:rPr>
            </a:br>
            <a:r>
              <a:rPr lang="en-US" altLang="en-US" sz="2800" b="1" dirty="0">
                <a:solidFill>
                  <a:srgbClr val="0000FF"/>
                </a:solidFill>
              </a:rPr>
              <a:t>Historical Research &amp; Software Archeology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562AB050-BC6F-41C9-A141-BA581BBD991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9906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1800" b="1" dirty="0"/>
          </a:p>
          <a:p>
            <a:pPr>
              <a:lnSpc>
                <a:spcPct val="80000"/>
              </a:lnSpc>
            </a:pPr>
            <a:r>
              <a:rPr lang="en-US" altLang="en-US" sz="1800" b="1" dirty="0"/>
              <a:t>Michael Prietula, PhD, MPH</a:t>
            </a:r>
          </a:p>
          <a:p>
            <a:pPr>
              <a:lnSpc>
                <a:spcPct val="80000"/>
              </a:lnSpc>
            </a:pPr>
            <a:r>
              <a:rPr lang="en-US" altLang="en-US" sz="1800" b="1" dirty="0"/>
              <a:t>Goizueta Business School</a:t>
            </a:r>
          </a:p>
          <a:p>
            <a:pPr>
              <a:lnSpc>
                <a:spcPct val="80000"/>
              </a:lnSpc>
            </a:pPr>
            <a:r>
              <a:rPr lang="en-US" altLang="en-US" sz="1800" b="1" dirty="0"/>
              <a:t>Emory University</a:t>
            </a:r>
          </a:p>
          <a:p>
            <a:pPr>
              <a:lnSpc>
                <a:spcPct val="80000"/>
              </a:lnSpc>
            </a:pPr>
            <a:endParaRPr lang="en-US" altLang="en-US" sz="1800" b="1" dirty="0"/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xmlns="" id="{2D38565B-5768-4329-9A4F-D337E7615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105400"/>
            <a:ext cx="48768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1400" dirty="0"/>
              <a:t>This research was initially funded in part with a grant from the Carnegie-Bosch Institute at the Tepper School of Business at Carnegie Mellon University.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The Nature of Historical Research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1A4C450-4051-4F9C-82F0-0D280C5CD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61" y="1524000"/>
            <a:ext cx="3687764" cy="2209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F994E-ADDF-48AE-9582-8DEB36E12AA5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72A656-E6A9-4461-9BD0-2EDA8A0DFA90}"/>
              </a:ext>
            </a:extLst>
          </p:cNvPr>
          <p:cNvSpPr txBox="1"/>
          <p:nvPr/>
        </p:nvSpPr>
        <p:spPr>
          <a:xfrm>
            <a:off x="4114801" y="1428571"/>
            <a:ext cx="4912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Primary Source </a:t>
            </a:r>
            <a:r>
              <a:rPr lang="en-US" dirty="0"/>
              <a:t>– document (&amp; quotes), image or artifact that provides us with evidence about the past...including genetic data. [contemporaneous existence]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9AB09D2-F2FD-4364-A410-B759A0B863FE}"/>
              </a:ext>
            </a:extLst>
          </p:cNvPr>
          <p:cNvSpPr txBox="1"/>
          <p:nvPr/>
        </p:nvSpPr>
        <p:spPr>
          <a:xfrm>
            <a:off x="4116594" y="2810470"/>
            <a:ext cx="5023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Secondary Source </a:t>
            </a:r>
            <a:r>
              <a:rPr lang="en-US" dirty="0"/>
              <a:t>– book, film, article or museum that displays primary source selectively </a:t>
            </a:r>
            <a:r>
              <a:rPr lang="en-US" i="1" dirty="0"/>
              <a:t>in order to interpret the past</a:t>
            </a:r>
            <a:r>
              <a:rPr lang="en-US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B6A5EBE-3109-4DDC-8B13-5532CD7AA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4340225"/>
            <a:ext cx="1266825" cy="19050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FAB812E-66C7-4690-804D-16E83F329732}"/>
              </a:ext>
            </a:extLst>
          </p:cNvPr>
          <p:cNvSpPr txBox="1"/>
          <p:nvPr/>
        </p:nvSpPr>
        <p:spPr>
          <a:xfrm>
            <a:off x="3352800" y="4554061"/>
            <a:ext cx="54447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Sensitivity to </a:t>
            </a:r>
            <a:r>
              <a:rPr lang="en-US" dirty="0">
                <a:solidFill>
                  <a:srgbClr val="0000FF"/>
                </a:solidFill>
              </a:rPr>
              <a:t>multiple causation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Sensitivity to </a:t>
            </a:r>
            <a:r>
              <a:rPr lang="en-US" dirty="0">
                <a:solidFill>
                  <a:srgbClr val="0000FF"/>
                </a:solidFill>
              </a:rPr>
              <a:t>context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Awareness of the interplay of </a:t>
            </a:r>
            <a:r>
              <a:rPr lang="en-US" dirty="0">
                <a:solidFill>
                  <a:srgbClr val="0000FF"/>
                </a:solidFill>
              </a:rPr>
              <a:t>causality &amp; change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A5AC1F27-E929-4EE1-92AA-22DE1044F2B0}"/>
              </a:ext>
            </a:extLst>
          </p:cNvPr>
          <p:cNvCxnSpPr/>
          <p:nvPr/>
        </p:nvCxnSpPr>
        <p:spPr>
          <a:xfrm>
            <a:off x="3352800" y="4648200"/>
            <a:ext cx="0" cy="1295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009B89B4-796E-4426-84E4-E00D548A8AE9}"/>
              </a:ext>
            </a:extLst>
          </p:cNvPr>
          <p:cNvCxnSpPr>
            <a:stCxn id="8" idx="3"/>
            <a:endCxn id="3" idx="1"/>
          </p:cNvCxnSpPr>
          <p:nvPr/>
        </p:nvCxnSpPr>
        <p:spPr>
          <a:xfrm>
            <a:off x="2562225" y="5292725"/>
            <a:ext cx="7905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668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1A4C450-4051-4F9C-82F0-0D280C5CD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61" y="1524000"/>
            <a:ext cx="3687764" cy="2209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F994E-ADDF-48AE-9582-8DEB36E12AA5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72A656-E6A9-4461-9BD0-2EDA8A0DFA90}"/>
              </a:ext>
            </a:extLst>
          </p:cNvPr>
          <p:cNvSpPr txBox="1"/>
          <p:nvPr/>
        </p:nvSpPr>
        <p:spPr>
          <a:xfrm>
            <a:off x="4114801" y="1428571"/>
            <a:ext cx="4912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Primary Source </a:t>
            </a:r>
            <a:r>
              <a:rPr lang="en-US" dirty="0"/>
              <a:t>– document (&amp; quotes), image or artifact that provides us with evidence about the past...including genetic data. [contemporaneous existence]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9AB09D2-F2FD-4364-A410-B759A0B863FE}"/>
              </a:ext>
            </a:extLst>
          </p:cNvPr>
          <p:cNvSpPr txBox="1"/>
          <p:nvPr/>
        </p:nvSpPr>
        <p:spPr>
          <a:xfrm>
            <a:off x="4116594" y="2810470"/>
            <a:ext cx="5023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Secondary Source </a:t>
            </a:r>
            <a:r>
              <a:rPr lang="en-US" dirty="0"/>
              <a:t>– book, film, article or museum that displays primary source selectively </a:t>
            </a:r>
            <a:r>
              <a:rPr lang="en-US" i="1" dirty="0"/>
              <a:t>in order to interpret the past</a:t>
            </a:r>
            <a:r>
              <a:rPr lang="en-US" dirty="0"/>
              <a:t>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B6E8105E-93A0-497E-9A43-9C425A44FDDA}"/>
              </a:ext>
            </a:extLst>
          </p:cNvPr>
          <p:cNvSpPr/>
          <p:nvPr/>
        </p:nvSpPr>
        <p:spPr>
          <a:xfrm>
            <a:off x="3886200" y="3962400"/>
            <a:ext cx="838200" cy="5334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98C6FDE-F288-4EEC-A1E0-9EAE00FA6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584106"/>
            <a:ext cx="6553200" cy="106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5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F994E-ADDF-48AE-9582-8DEB36E12AA5}" type="slidenum">
              <a:rPr lang="en-US" altLang="en-US" smtClean="0"/>
              <a:pPr/>
              <a:t>4</a:t>
            </a:fld>
            <a:endParaRPr lang="en-US" alt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E4B528D-00C8-4A9A-BA94-3CE5DF1CF28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58005973-3F71-405C-A41D-B20E0912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B5B56F7-CC42-4DDB-A7F3-B8A97901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93DFD1-C42B-4F3B-87B8-96888E8C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78" y="1176438"/>
            <a:ext cx="3191844" cy="2833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AFA328-F766-4558-AA6B-A02FF3B17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6325" y="4158359"/>
            <a:ext cx="1946671" cy="25631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xmlns="" id="{3033E0AA-3AAE-4A14-AB55-D10C3E8A0F37}"/>
              </a:ext>
            </a:extLst>
          </p:cNvPr>
          <p:cNvSpPr/>
          <p:nvPr/>
        </p:nvSpPr>
        <p:spPr>
          <a:xfrm>
            <a:off x="5722694" y="5646897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8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5</a:t>
            </a:fld>
            <a:endParaRPr lang="en-US" alt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E4B528D-00C8-4A9A-BA94-3CE5DF1CF28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58005973-3F71-405C-A41D-B20E0912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B5B56F7-CC42-4DDB-A7F3-B8A97901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93DFD1-C42B-4F3B-87B8-96888E8C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78" y="1176438"/>
            <a:ext cx="3191844" cy="2833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AFA328-F766-4558-AA6B-A02FF3B17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6325" y="4158359"/>
            <a:ext cx="1946671" cy="25631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xmlns="" id="{3033E0AA-3AAE-4A14-AB55-D10C3E8A0F37}"/>
              </a:ext>
            </a:extLst>
          </p:cNvPr>
          <p:cNvSpPr/>
          <p:nvPr/>
        </p:nvSpPr>
        <p:spPr>
          <a:xfrm>
            <a:off x="5722694" y="5646897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82AA69-3CAA-4E8D-AD63-023D8A423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0413" y="3971124"/>
            <a:ext cx="941210" cy="1043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1D4E125-E446-4EE1-A766-75F4C0C84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0" y="3944832"/>
            <a:ext cx="974725" cy="1030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EF6AA7-0E79-435A-A466-3A6121501C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145" y="3971124"/>
            <a:ext cx="920065" cy="100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6</a:t>
            </a:fld>
            <a:endParaRPr lang="en-US" alt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E4B528D-00C8-4A9A-BA94-3CE5DF1CF28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58005973-3F71-405C-A41D-B20E0912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B5B56F7-CC42-4DDB-A7F3-B8A97901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93DFD1-C42B-4F3B-87B8-96888E8C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78" y="1176438"/>
            <a:ext cx="3191844" cy="2833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AFA328-F766-4558-AA6B-A02FF3B17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6325" y="4158359"/>
            <a:ext cx="1946671" cy="25631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xmlns="" id="{3033E0AA-3AAE-4A14-AB55-D10C3E8A0F37}"/>
              </a:ext>
            </a:extLst>
          </p:cNvPr>
          <p:cNvSpPr/>
          <p:nvPr/>
        </p:nvSpPr>
        <p:spPr>
          <a:xfrm>
            <a:off x="5722694" y="5646897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82AA69-3CAA-4E8D-AD63-023D8A423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0413" y="3971124"/>
            <a:ext cx="941210" cy="1043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1D4E125-E446-4EE1-A766-75F4C0C84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0" y="3944832"/>
            <a:ext cx="974725" cy="1030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EF6AA7-0E79-435A-A466-3A6121501C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145" y="3971124"/>
            <a:ext cx="920065" cy="1004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87D9A36-9101-45DC-BAED-C84F5951A7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9782" y="5104762"/>
            <a:ext cx="1597560" cy="6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08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7</a:t>
            </a:fld>
            <a:endParaRPr lang="en-US" alt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E4B528D-00C8-4A9A-BA94-3CE5DF1CF28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58005973-3F71-405C-A41D-B20E0912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B5B56F7-CC42-4DDB-A7F3-B8A97901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93DFD1-C42B-4F3B-87B8-96888E8C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78" y="1176438"/>
            <a:ext cx="3191844" cy="2833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AFA328-F766-4558-AA6B-A02FF3B17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6325" y="4158359"/>
            <a:ext cx="1946671" cy="25631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xmlns="" id="{3033E0AA-3AAE-4A14-AB55-D10C3E8A0F37}"/>
              </a:ext>
            </a:extLst>
          </p:cNvPr>
          <p:cNvSpPr/>
          <p:nvPr/>
        </p:nvSpPr>
        <p:spPr>
          <a:xfrm>
            <a:off x="5722694" y="5646897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82AA69-3CAA-4E8D-AD63-023D8A423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0413" y="3971124"/>
            <a:ext cx="941210" cy="1043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1D4E125-E446-4EE1-A766-75F4C0C84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0" y="3944832"/>
            <a:ext cx="974725" cy="1030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EF6AA7-0E79-435A-A466-3A6121501C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145" y="3971124"/>
            <a:ext cx="920065" cy="1004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87D9A36-9101-45DC-BAED-C84F5951A7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9782" y="5104762"/>
            <a:ext cx="1597560" cy="671140"/>
          </a:xfrm>
          <a:prstGeom prst="rect">
            <a:avLst/>
          </a:prstGeom>
        </p:spPr>
      </p:pic>
      <p:sp>
        <p:nvSpPr>
          <p:cNvPr id="15" name="Arrow: Left 14">
            <a:extLst>
              <a:ext uri="{FF2B5EF4-FFF2-40B4-BE49-F238E27FC236}">
                <a16:creationId xmlns:a16="http://schemas.microsoft.com/office/drawing/2014/main" xmlns="" id="{A750AA09-F436-4D73-B34D-C02B438EEB3E}"/>
              </a:ext>
            </a:extLst>
          </p:cNvPr>
          <p:cNvSpPr/>
          <p:nvPr/>
        </p:nvSpPr>
        <p:spPr>
          <a:xfrm>
            <a:off x="2710827" y="5646896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86583DC-2AC5-47FE-BD78-F841E01742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710" y="4817435"/>
            <a:ext cx="2335608" cy="16895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13B44FF-0188-4BAF-AEB0-3D14D32F583E}"/>
              </a:ext>
            </a:extLst>
          </p:cNvPr>
          <p:cNvSpPr txBox="1"/>
          <p:nvPr/>
        </p:nvSpPr>
        <p:spPr>
          <a:xfrm>
            <a:off x="231376" y="4173284"/>
            <a:ext cx="31053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540 Card Images (LoC)</a:t>
            </a:r>
          </a:p>
          <a:p>
            <a:r>
              <a:rPr lang="en-US" sz="1600" dirty="0">
                <a:solidFill>
                  <a:srgbClr val="0000FF"/>
                </a:solidFill>
              </a:rPr>
              <a:t>18% of the main text (54 pages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78693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8</a:t>
            </a:fld>
            <a:endParaRPr lang="en-US" alt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E4B528D-00C8-4A9A-BA94-3CE5DF1CF28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58005973-3F71-405C-A41D-B20E0912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B5B56F7-CC42-4DDB-A7F3-B8A97901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AFA328-F766-4558-AA6B-A02FF3B17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325" y="4158359"/>
            <a:ext cx="1946671" cy="25631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xmlns="" id="{3033E0AA-3AAE-4A14-AB55-D10C3E8A0F37}"/>
              </a:ext>
            </a:extLst>
          </p:cNvPr>
          <p:cNvSpPr/>
          <p:nvPr/>
        </p:nvSpPr>
        <p:spPr>
          <a:xfrm>
            <a:off x="5722694" y="5646897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82AA69-3CAA-4E8D-AD63-023D8A423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0413" y="3971124"/>
            <a:ext cx="941210" cy="1043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1D4E125-E446-4EE1-A766-75F4C0C84F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0" y="3944832"/>
            <a:ext cx="974725" cy="1030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EF6AA7-0E79-435A-A466-3A6121501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145" y="3971124"/>
            <a:ext cx="920065" cy="1004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87D9A36-9101-45DC-BAED-C84F5951A7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9782" y="5104762"/>
            <a:ext cx="1597560" cy="671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86583DC-2AC5-47FE-BD78-F841E01742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710" y="4817435"/>
            <a:ext cx="2335608" cy="1689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966DC66-0C46-46E4-A38A-CDA2AAF52E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17" y="1410239"/>
            <a:ext cx="2736393" cy="211911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968DC80-EE00-44B0-B4B3-BEF8EB2A5723}"/>
              </a:ext>
            </a:extLst>
          </p:cNvPr>
          <p:cNvSpPr txBox="1"/>
          <p:nvPr/>
        </p:nvSpPr>
        <p:spPr>
          <a:xfrm>
            <a:off x="231376" y="4173284"/>
            <a:ext cx="31053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540 Card Images (LoC)</a:t>
            </a:r>
          </a:p>
          <a:p>
            <a:r>
              <a:rPr lang="en-US" sz="1600" dirty="0">
                <a:solidFill>
                  <a:srgbClr val="0000FF"/>
                </a:solidFill>
              </a:rPr>
              <a:t>18% of the main text (54 pages</a:t>
            </a:r>
            <a:r>
              <a:rPr lang="en-US" dirty="0"/>
              <a:t>)</a:t>
            </a:r>
          </a:p>
        </p:txBody>
      </p:sp>
      <p:sp>
        <p:nvSpPr>
          <p:cNvPr id="31" name="Arrow: Left 30">
            <a:extLst>
              <a:ext uri="{FF2B5EF4-FFF2-40B4-BE49-F238E27FC236}">
                <a16:creationId xmlns:a16="http://schemas.microsoft.com/office/drawing/2014/main" xmlns="" id="{86233E74-AC3A-4BA1-948A-78D660D3A4A7}"/>
              </a:ext>
            </a:extLst>
          </p:cNvPr>
          <p:cNvSpPr/>
          <p:nvPr/>
        </p:nvSpPr>
        <p:spPr>
          <a:xfrm>
            <a:off x="2710827" y="5646896"/>
            <a:ext cx="685800" cy="351869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52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Organizational History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F37563B-E006-40D5-983C-5BD81DF88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220" y="1384789"/>
            <a:ext cx="6119673" cy="51054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371600" y="1417638"/>
            <a:ext cx="0" cy="185896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371600" y="4038600"/>
            <a:ext cx="0" cy="221346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0057" y="2385219"/>
            <a:ext cx="1903085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What is asserted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0057" y="4775087"/>
            <a:ext cx="2339102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What is implemented</a:t>
            </a:r>
          </a:p>
        </p:txBody>
      </p:sp>
    </p:spTree>
    <p:extLst>
      <p:ext uri="{BB962C8B-B14F-4D97-AF65-F5344CB8AC3E}">
        <p14:creationId xmlns:p14="http://schemas.microsoft.com/office/powerpoint/2010/main" val="1749317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What was in the model?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" name="Cloud 1"/>
          <p:cNvSpPr/>
          <p:nvPr/>
        </p:nvSpPr>
        <p:spPr>
          <a:xfrm>
            <a:off x="152400" y="2971800"/>
            <a:ext cx="1828800" cy="1295400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Theory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133600" y="3200400"/>
            <a:ext cx="457200" cy="83820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866351"/>
            <a:ext cx="3686743" cy="3886200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6417243" y="3200400"/>
            <a:ext cx="457200" cy="83820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lded Corner 5"/>
          <p:cNvSpPr/>
          <p:nvPr/>
        </p:nvSpPr>
        <p:spPr>
          <a:xfrm>
            <a:off x="7179243" y="2971800"/>
            <a:ext cx="1447800" cy="1371600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Code</a:t>
            </a:r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What was in the model?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xmlns="" id="{11664DFA-4D95-492A-B30B-971C7CAF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1196426"/>
            <a:ext cx="5648325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5626" y="1483763"/>
            <a:ext cx="304442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Quasi-Resolution of Conflict</a:t>
            </a:r>
          </a:p>
        </p:txBody>
      </p:sp>
    </p:spTree>
    <p:extLst>
      <p:ext uri="{BB962C8B-B14F-4D97-AF65-F5344CB8AC3E}">
        <p14:creationId xmlns:p14="http://schemas.microsoft.com/office/powerpoint/2010/main" val="1972969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What was in the model?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25626" y="1483763"/>
            <a:ext cx="223651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Problemistic</a:t>
            </a:r>
            <a:r>
              <a:rPr lang="en-US" dirty="0"/>
              <a:t> Search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B5647C58-4C33-46D9-9C98-9FAB87948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355234"/>
            <a:ext cx="6934200" cy="355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149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What was in the model?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600200"/>
            <a:ext cx="5466809" cy="248927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553200" y="3352800"/>
            <a:ext cx="0" cy="1752600"/>
          </a:xfrm>
          <a:prstGeom prst="line">
            <a:avLst/>
          </a:prstGeom>
          <a:ln>
            <a:solidFill>
              <a:srgbClr val="0000FF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334000" y="5105400"/>
            <a:ext cx="1219200" cy="0"/>
          </a:xfrm>
          <a:prstGeom prst="straightConnector1">
            <a:avLst/>
          </a:prstGeom>
          <a:ln>
            <a:solidFill>
              <a:srgbClr val="0000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09800" y="3352800"/>
            <a:ext cx="0" cy="1752600"/>
          </a:xfrm>
          <a:prstGeom prst="line">
            <a:avLst/>
          </a:prstGeom>
          <a:ln>
            <a:solidFill>
              <a:srgbClr val="0000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09800" y="5105400"/>
            <a:ext cx="1219200" cy="0"/>
          </a:xfrm>
          <a:prstGeom prst="straightConnector1">
            <a:avLst/>
          </a:prstGeom>
          <a:ln>
            <a:solidFill>
              <a:srgbClr val="0000FF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ouble Bracket 20"/>
          <p:cNvSpPr/>
          <p:nvPr/>
        </p:nvSpPr>
        <p:spPr>
          <a:xfrm>
            <a:off x="3594100" y="4865971"/>
            <a:ext cx="1600200" cy="609600"/>
          </a:xfrm>
          <a:prstGeom prst="bracketPair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Analysis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5586563"/>
            <a:ext cx="5943600" cy="92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01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What was in the model?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14</a:t>
            </a:fld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4466034" cy="4051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67300" y="3072851"/>
            <a:ext cx="752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00FF"/>
                </a:solidFill>
              </a:rPr>
              <a:t>+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218" y="2011363"/>
            <a:ext cx="2305556" cy="32163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5753064" y="1616631"/>
            <a:ext cx="243986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Additional Constructs</a:t>
            </a:r>
          </a:p>
        </p:txBody>
      </p:sp>
    </p:spTree>
    <p:extLst>
      <p:ext uri="{BB962C8B-B14F-4D97-AF65-F5344CB8AC3E}">
        <p14:creationId xmlns:p14="http://schemas.microsoft.com/office/powerpoint/2010/main" val="1967480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What was in the model?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15</a:t>
            </a:fld>
            <a:endParaRPr lang="en-US" altLang="en-US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xmlns="" id="{2C292022-ABE4-44BD-842D-20B268626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17638"/>
            <a:ext cx="661035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5626" y="1483763"/>
            <a:ext cx="228780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Near Decomposable</a:t>
            </a:r>
          </a:p>
        </p:txBody>
      </p:sp>
    </p:spTree>
    <p:extLst>
      <p:ext uri="{BB962C8B-B14F-4D97-AF65-F5344CB8AC3E}">
        <p14:creationId xmlns:p14="http://schemas.microsoft.com/office/powerpoint/2010/main" val="1449966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The biography of the model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16</a:t>
            </a:fld>
            <a:endParaRPr lang="en-US" alt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E4B528D-00C8-4A9A-BA94-3CE5DF1CF28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58005973-3F71-405C-A41D-B20E0912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B5B56F7-CC42-4DDB-A7F3-B8A97901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93DFD1-C42B-4F3B-87B8-96888E8C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78" y="1176438"/>
            <a:ext cx="3191844" cy="28334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80E9649C-B4CA-43E8-9754-5FB0A11114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7229" y="2895600"/>
            <a:ext cx="2966771" cy="171236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27335FE-4534-4352-A2B1-42B619777672}"/>
              </a:ext>
            </a:extLst>
          </p:cNvPr>
          <p:cNvGrpSpPr/>
          <p:nvPr/>
        </p:nvGrpSpPr>
        <p:grpSpPr>
          <a:xfrm>
            <a:off x="3962400" y="4016679"/>
            <a:ext cx="381000" cy="452487"/>
            <a:chOff x="3962400" y="4043313"/>
            <a:chExt cx="381000" cy="45248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xmlns="" id="{E5EB227E-A4D0-4DF2-BFEB-D20A3ECFE112}"/>
                </a:ext>
              </a:extLst>
            </p:cNvPr>
            <p:cNvCxnSpPr>
              <a:cxnSpLocks/>
            </p:cNvCxnSpPr>
            <p:nvPr/>
          </p:nvCxnSpPr>
          <p:spPr>
            <a:xfrm>
              <a:off x="4146610" y="4043313"/>
              <a:ext cx="0" cy="452487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0C9F94F6-84D2-4D73-BE54-8AF7D9D7DA42}"/>
                </a:ext>
              </a:extLst>
            </p:cNvPr>
            <p:cNvCxnSpPr/>
            <p:nvPr/>
          </p:nvCxnSpPr>
          <p:spPr>
            <a:xfrm>
              <a:off x="3962400" y="4043313"/>
              <a:ext cx="38100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4F1E074-B1E2-43D5-B54A-7CE20FE395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944" y="5379612"/>
            <a:ext cx="1147707" cy="1168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DC0DFEC-1151-4AD4-A127-1D30E63EB9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3434" y="4485692"/>
            <a:ext cx="1704975" cy="11480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650315A-114E-4E30-884E-A0B5C1A2DCCC}"/>
              </a:ext>
            </a:extLst>
          </p:cNvPr>
          <p:cNvCxnSpPr>
            <a:stCxn id="8" idx="2"/>
          </p:cNvCxnSpPr>
          <p:nvPr/>
        </p:nvCxnSpPr>
        <p:spPr>
          <a:xfrm flipH="1">
            <a:off x="4165921" y="5633709"/>
            <a:ext cx="1" cy="3302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680B5FF0-488A-4D45-8456-6B611B5A1884}"/>
              </a:ext>
            </a:extLst>
          </p:cNvPr>
          <p:cNvCxnSpPr/>
          <p:nvPr/>
        </p:nvCxnSpPr>
        <p:spPr>
          <a:xfrm>
            <a:off x="4165921" y="5963995"/>
            <a:ext cx="10102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DD9E3E0-47B2-4D6A-89D9-4256AE9D1D99}"/>
              </a:ext>
            </a:extLst>
          </p:cNvPr>
          <p:cNvCxnSpPr/>
          <p:nvPr/>
        </p:nvCxnSpPr>
        <p:spPr>
          <a:xfrm>
            <a:off x="-1958" y="570626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057926D-0510-4090-A298-A1621FDAB4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355" y="4809796"/>
            <a:ext cx="2771775" cy="16478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4916A66F-FD24-4811-8EA2-D97B9C165A53}"/>
              </a:ext>
            </a:extLst>
          </p:cNvPr>
          <p:cNvCxnSpPr>
            <a:cxnSpLocks/>
          </p:cNvCxnSpPr>
          <p:nvPr/>
        </p:nvCxnSpPr>
        <p:spPr>
          <a:xfrm>
            <a:off x="1530978" y="1143000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799304D-948B-41D6-9E46-3BC3555829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6228" y="1370405"/>
            <a:ext cx="2381250" cy="15525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4916A66F-FD24-4811-8EA2-D97B9C165A53}"/>
              </a:ext>
            </a:extLst>
          </p:cNvPr>
          <p:cNvCxnSpPr>
            <a:cxnSpLocks/>
          </p:cNvCxnSpPr>
          <p:nvPr/>
        </p:nvCxnSpPr>
        <p:spPr>
          <a:xfrm>
            <a:off x="7467600" y="1143000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0702" y="1909093"/>
            <a:ext cx="3043154" cy="5292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Straight Connector 10"/>
          <p:cNvCxnSpPr/>
          <p:nvPr/>
        </p:nvCxnSpPr>
        <p:spPr>
          <a:xfrm flipH="1" flipV="1">
            <a:off x="1715241" y="3287924"/>
            <a:ext cx="1" cy="2742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42" y="3276600"/>
            <a:ext cx="171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https://lh6.googleusercontent.com/proxy/MAMVbCdMwja3fAsbi2AV17EJN5XGpzeX-z3JT6v_Kb3vB5Cp_HKcw9l1umiX_z9-7CqpbkG76oZCnNknY42uQm0Ft1kmUX8oL-ha9KwZNquuRi1f_9bWvnjvnrVTVgChYVkA-QgNWgFksHuFSg6niZK5W30vrw=w705-h320-k-n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09" y="3550829"/>
            <a:ext cx="2162175" cy="98107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506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3BC2D27-B902-4298-BBB1-D1B4FE8D491F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xmlns="" id="{39C5D747-9689-4A5F-99B7-CF54508B3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xmlns="" id="{B9A2E789-4E0C-4B42-902D-3FB7D6EF9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The biography of the model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493DFD1-C42B-4F3B-87B8-96888E8C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78" y="1176438"/>
            <a:ext cx="3191844" cy="28334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80E9649C-B4CA-43E8-9754-5FB0A11114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7229" y="2895600"/>
            <a:ext cx="2966771" cy="171236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27335FE-4534-4352-A2B1-42B619777672}"/>
              </a:ext>
            </a:extLst>
          </p:cNvPr>
          <p:cNvGrpSpPr/>
          <p:nvPr/>
        </p:nvGrpSpPr>
        <p:grpSpPr>
          <a:xfrm>
            <a:off x="3962400" y="4016679"/>
            <a:ext cx="381000" cy="452487"/>
            <a:chOff x="3962400" y="4043313"/>
            <a:chExt cx="381000" cy="45248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xmlns="" id="{E5EB227E-A4D0-4DF2-BFEB-D20A3ECFE112}"/>
                </a:ext>
              </a:extLst>
            </p:cNvPr>
            <p:cNvCxnSpPr>
              <a:cxnSpLocks/>
            </p:cNvCxnSpPr>
            <p:nvPr/>
          </p:nvCxnSpPr>
          <p:spPr>
            <a:xfrm>
              <a:off x="4146610" y="4043313"/>
              <a:ext cx="0" cy="452487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0C9F94F6-84D2-4D73-BE54-8AF7D9D7DA42}"/>
                </a:ext>
              </a:extLst>
            </p:cNvPr>
            <p:cNvCxnSpPr/>
            <p:nvPr/>
          </p:nvCxnSpPr>
          <p:spPr>
            <a:xfrm>
              <a:off x="3962400" y="4043313"/>
              <a:ext cx="38100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4F1E074-B1E2-43D5-B54A-7CE20FE395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944" y="5379612"/>
            <a:ext cx="1147707" cy="1168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DC0DFEC-1151-4AD4-A127-1D30E63EB9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3434" y="4485692"/>
            <a:ext cx="1704975" cy="11480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650315A-114E-4E30-884E-A0B5C1A2DCCC}"/>
              </a:ext>
            </a:extLst>
          </p:cNvPr>
          <p:cNvCxnSpPr>
            <a:stCxn id="8" idx="2"/>
          </p:cNvCxnSpPr>
          <p:nvPr/>
        </p:nvCxnSpPr>
        <p:spPr>
          <a:xfrm flipH="1">
            <a:off x="4165921" y="5633709"/>
            <a:ext cx="1" cy="3302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680B5FF0-488A-4D45-8456-6B611B5A1884}"/>
              </a:ext>
            </a:extLst>
          </p:cNvPr>
          <p:cNvCxnSpPr/>
          <p:nvPr/>
        </p:nvCxnSpPr>
        <p:spPr>
          <a:xfrm>
            <a:off x="4165921" y="5963995"/>
            <a:ext cx="10102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DD9E3E0-47B2-4D6A-89D9-4256AE9D1D99}"/>
              </a:ext>
            </a:extLst>
          </p:cNvPr>
          <p:cNvCxnSpPr/>
          <p:nvPr/>
        </p:nvCxnSpPr>
        <p:spPr>
          <a:xfrm>
            <a:off x="-1958" y="570626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057926D-0510-4090-A298-A1621FDAB4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355" y="4809796"/>
            <a:ext cx="2771775" cy="16478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4916A66F-FD24-4811-8EA2-D97B9C165A53}"/>
              </a:ext>
            </a:extLst>
          </p:cNvPr>
          <p:cNvCxnSpPr>
            <a:cxnSpLocks/>
          </p:cNvCxnSpPr>
          <p:nvPr/>
        </p:nvCxnSpPr>
        <p:spPr>
          <a:xfrm>
            <a:off x="685800" y="1143000"/>
            <a:ext cx="0" cy="2746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CB94A3C-7B71-4782-A2E0-A92AA14036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6521" y="5043102"/>
            <a:ext cx="682001" cy="9886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26B10FF6-9652-4B56-BEDC-B53234347EA1}"/>
              </a:ext>
            </a:extLst>
          </p:cNvPr>
          <p:cNvCxnSpPr/>
          <p:nvPr/>
        </p:nvCxnSpPr>
        <p:spPr>
          <a:xfrm>
            <a:off x="8318120" y="4768464"/>
            <a:ext cx="0" cy="2746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DBFF44C4-6F0C-4CD5-87EB-CF2F3FEF1662}"/>
              </a:ext>
            </a:extLst>
          </p:cNvPr>
          <p:cNvCxnSpPr/>
          <p:nvPr/>
        </p:nvCxnSpPr>
        <p:spPr>
          <a:xfrm>
            <a:off x="8318120" y="4768464"/>
            <a:ext cx="8258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14B917FA-ABCD-49DE-A344-F5103F386A04}"/>
              </a:ext>
            </a:extLst>
          </p:cNvPr>
          <p:cNvCxnSpPr/>
          <p:nvPr/>
        </p:nvCxnSpPr>
        <p:spPr>
          <a:xfrm>
            <a:off x="8181646" y="1143000"/>
            <a:ext cx="0" cy="2274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06A55299-693C-4C42-9671-598D63A919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242" y="3529611"/>
            <a:ext cx="771335" cy="96053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072" name="Straight Connector 3071">
            <a:extLst>
              <a:ext uri="{FF2B5EF4-FFF2-40B4-BE49-F238E27FC236}">
                <a16:creationId xmlns:a16="http://schemas.microsoft.com/office/drawing/2014/main" xmlns="" id="{CA45CE91-69A9-4DA8-BDA8-667483E032BD}"/>
              </a:ext>
            </a:extLst>
          </p:cNvPr>
          <p:cNvCxnSpPr>
            <a:cxnSpLocks/>
          </p:cNvCxnSpPr>
          <p:nvPr/>
        </p:nvCxnSpPr>
        <p:spPr>
          <a:xfrm>
            <a:off x="0" y="3276600"/>
            <a:ext cx="210132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75" name="Straight Connector 3074">
            <a:extLst>
              <a:ext uri="{FF2B5EF4-FFF2-40B4-BE49-F238E27FC236}">
                <a16:creationId xmlns:a16="http://schemas.microsoft.com/office/drawing/2014/main" xmlns="" id="{92F2F373-651D-4135-BBF7-1A3476C50E1C}"/>
              </a:ext>
            </a:extLst>
          </p:cNvPr>
          <p:cNvCxnSpPr>
            <a:endCxn id="29" idx="0"/>
          </p:cNvCxnSpPr>
          <p:nvPr/>
        </p:nvCxnSpPr>
        <p:spPr>
          <a:xfrm>
            <a:off x="840909" y="3276600"/>
            <a:ext cx="1" cy="253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6" name="Picture 3075">
            <a:extLst>
              <a:ext uri="{FF2B5EF4-FFF2-40B4-BE49-F238E27FC236}">
                <a16:creationId xmlns:a16="http://schemas.microsoft.com/office/drawing/2014/main" xmlns="" id="{7F494348-1AF6-4AA1-9574-944D511ABA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588" y="3529612"/>
            <a:ext cx="817008" cy="10055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6CA7E9D6-F175-43C7-8792-12B6711A2822}"/>
              </a:ext>
            </a:extLst>
          </p:cNvPr>
          <p:cNvCxnSpPr/>
          <p:nvPr/>
        </p:nvCxnSpPr>
        <p:spPr>
          <a:xfrm>
            <a:off x="2101326" y="3276600"/>
            <a:ext cx="1" cy="253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003" y="1446733"/>
            <a:ext cx="1149593" cy="14329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59588" y="1429091"/>
            <a:ext cx="1083612" cy="14353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4916A66F-FD24-4811-8EA2-D97B9C165A53}"/>
              </a:ext>
            </a:extLst>
          </p:cNvPr>
          <p:cNvCxnSpPr>
            <a:cxnSpLocks/>
          </p:cNvCxnSpPr>
          <p:nvPr/>
        </p:nvCxnSpPr>
        <p:spPr>
          <a:xfrm>
            <a:off x="2209800" y="1143000"/>
            <a:ext cx="0" cy="2746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14B917FA-ABCD-49DE-A344-F5103F386A04}"/>
              </a:ext>
            </a:extLst>
          </p:cNvPr>
          <p:cNvCxnSpPr/>
          <p:nvPr/>
        </p:nvCxnSpPr>
        <p:spPr>
          <a:xfrm>
            <a:off x="6781800" y="1143000"/>
            <a:ext cx="0" cy="2274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6765F68-8DB8-4ED2-8849-BDF3D19EE2F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5035" y="1350590"/>
            <a:ext cx="893223" cy="117896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22202" y="1371600"/>
            <a:ext cx="1123986" cy="116214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2559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Threads: Who were in the halls?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9B84D34F-3B57-461C-BCE9-BF1579E96AAA}" type="slidenum">
              <a:rPr lang="en-US" altLang="en-US" smtClean="0"/>
              <a:t>18</a:t>
            </a:fld>
            <a:endParaRPr lang="en-US" alt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DD9E3E0-47B2-4D6A-89D9-4256AE9D1D99}"/>
              </a:ext>
            </a:extLst>
          </p:cNvPr>
          <p:cNvCxnSpPr/>
          <p:nvPr/>
        </p:nvCxnSpPr>
        <p:spPr>
          <a:xfrm>
            <a:off x="-1958" y="570626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057926D-0510-4090-A298-A1621FDAB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55" y="4809796"/>
            <a:ext cx="2771775" cy="16478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D5035F7D-D5D3-4F9B-B2A4-ED991D56956F}"/>
              </a:ext>
            </a:extLst>
          </p:cNvPr>
          <p:cNvCxnSpPr/>
          <p:nvPr/>
        </p:nvCxnSpPr>
        <p:spPr>
          <a:xfrm>
            <a:off x="6401600" y="1142999"/>
            <a:ext cx="0" cy="4729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615917"/>
            <a:ext cx="3354401" cy="39701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D5035F7D-D5D3-4F9B-B2A4-ED991D56956F}"/>
              </a:ext>
            </a:extLst>
          </p:cNvPr>
          <p:cNvCxnSpPr/>
          <p:nvPr/>
        </p:nvCxnSpPr>
        <p:spPr>
          <a:xfrm>
            <a:off x="2874859" y="1142999"/>
            <a:ext cx="0" cy="4729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815" y="1615916"/>
            <a:ext cx="1798815" cy="28257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3622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Threads: Who were in the halls?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18877"/>
            <a:ext cx="2133600" cy="476250"/>
          </a:xfrm>
        </p:spPr>
        <p:txBody>
          <a:bodyPr/>
          <a:lstStyle/>
          <a:p>
            <a:fld id="{9B84D34F-3B57-461C-BCE9-BF1579E96AAA}" type="slidenum">
              <a:rPr lang="en-US" altLang="en-US" smtClean="0"/>
              <a:t>19</a:t>
            </a:fld>
            <a:endParaRPr lang="en-US" alt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DD9E3E0-47B2-4D6A-89D9-4256AE9D1D99}"/>
              </a:ext>
            </a:extLst>
          </p:cNvPr>
          <p:cNvCxnSpPr/>
          <p:nvPr/>
        </p:nvCxnSpPr>
        <p:spPr>
          <a:xfrm>
            <a:off x="-1958" y="570626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057926D-0510-4090-A298-A1621FDAB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55" y="4809796"/>
            <a:ext cx="2771775" cy="16478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D5035F7D-D5D3-4F9B-B2A4-ED991D56956F}"/>
              </a:ext>
            </a:extLst>
          </p:cNvPr>
          <p:cNvCxnSpPr/>
          <p:nvPr/>
        </p:nvCxnSpPr>
        <p:spPr>
          <a:xfrm>
            <a:off x="6401600" y="1142999"/>
            <a:ext cx="0" cy="4729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615917"/>
            <a:ext cx="3354401" cy="39701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D5035F7D-D5D3-4F9B-B2A4-ED991D56956F}"/>
              </a:ext>
            </a:extLst>
          </p:cNvPr>
          <p:cNvCxnSpPr/>
          <p:nvPr/>
        </p:nvCxnSpPr>
        <p:spPr>
          <a:xfrm>
            <a:off x="2874859" y="1142999"/>
            <a:ext cx="0" cy="4729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815" y="1615916"/>
            <a:ext cx="1798815" cy="28257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8953" y="4489932"/>
            <a:ext cx="1513693" cy="19670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Straight Connector 10"/>
          <p:cNvCxnSpPr/>
          <p:nvPr/>
        </p:nvCxnSpPr>
        <p:spPr>
          <a:xfrm>
            <a:off x="4229100" y="3524428"/>
            <a:ext cx="26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95800" y="3524428"/>
            <a:ext cx="0" cy="978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Left Arrow 14"/>
          <p:cNvSpPr/>
          <p:nvPr/>
        </p:nvSpPr>
        <p:spPr>
          <a:xfrm>
            <a:off x="7315200" y="2820941"/>
            <a:ext cx="609600" cy="310914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2427" y="1417638"/>
            <a:ext cx="3100023" cy="253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66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Threads: What was in the basement?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20</a:t>
            </a:fld>
            <a:endParaRPr lang="en-US" alt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DD9E3E0-47B2-4D6A-89D9-4256AE9D1D99}"/>
              </a:ext>
            </a:extLst>
          </p:cNvPr>
          <p:cNvCxnSpPr/>
          <p:nvPr/>
        </p:nvCxnSpPr>
        <p:spPr>
          <a:xfrm>
            <a:off x="-1958" y="570626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057926D-0510-4090-A298-A1621FDAB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55" y="4809796"/>
            <a:ext cx="2771775" cy="16478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B27C771-DB56-43B7-A6CA-98F6B809A5D0}"/>
              </a:ext>
            </a:extLst>
          </p:cNvPr>
          <p:cNvCxnSpPr/>
          <p:nvPr/>
        </p:nvCxnSpPr>
        <p:spPr>
          <a:xfrm>
            <a:off x="1898067" y="1143000"/>
            <a:ext cx="0" cy="33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Picture 5" descr="ibm650g">
            <a:extLst>
              <a:ext uri="{FF2B5EF4-FFF2-40B4-BE49-F238E27FC236}">
                <a16:creationId xmlns:a16="http://schemas.microsoft.com/office/drawing/2014/main" xmlns="" id="{61A1359C-0A6D-4584-B4A4-F1B31A082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42" y="1482560"/>
            <a:ext cx="3368250" cy="232744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99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Threads: What was on the machine?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990FBE6D-9903-4DFC-A669-DBADD5AB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2064"/>
            <a:ext cx="2133600" cy="476250"/>
          </a:xfrm>
        </p:spPr>
        <p:txBody>
          <a:bodyPr/>
          <a:lstStyle/>
          <a:p>
            <a:fld id="{0D7F994E-ADDF-48AE-9582-8DEB36E12AA5}" type="slidenum">
              <a:rPr lang="en-US" altLang="en-US" smtClean="0"/>
              <a:pPr/>
              <a:t>21</a:t>
            </a:fld>
            <a:endParaRPr lang="en-US" alt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DD9E3E0-47B2-4D6A-89D9-4256AE9D1D99}"/>
              </a:ext>
            </a:extLst>
          </p:cNvPr>
          <p:cNvCxnSpPr/>
          <p:nvPr/>
        </p:nvCxnSpPr>
        <p:spPr>
          <a:xfrm>
            <a:off x="-1958" y="570626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057926D-0510-4090-A298-A1621FDAB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55" y="4809796"/>
            <a:ext cx="2771775" cy="16478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B27C771-DB56-43B7-A6CA-98F6B809A5D0}"/>
              </a:ext>
            </a:extLst>
          </p:cNvPr>
          <p:cNvCxnSpPr/>
          <p:nvPr/>
        </p:nvCxnSpPr>
        <p:spPr>
          <a:xfrm>
            <a:off x="1898067" y="1143000"/>
            <a:ext cx="0" cy="339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Picture 5" descr="ibm650g">
            <a:extLst>
              <a:ext uri="{FF2B5EF4-FFF2-40B4-BE49-F238E27FC236}">
                <a16:creationId xmlns:a16="http://schemas.microsoft.com/office/drawing/2014/main" xmlns="" id="{61A1359C-0A6D-4584-B4A4-F1B31A082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42" y="1482560"/>
            <a:ext cx="3368250" cy="232744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2B27C771-DB56-43B7-A6CA-98F6B809A5D0}"/>
              </a:ext>
            </a:extLst>
          </p:cNvPr>
          <p:cNvCxnSpPr/>
          <p:nvPr/>
        </p:nvCxnSpPr>
        <p:spPr>
          <a:xfrm>
            <a:off x="6248400" y="1143000"/>
            <a:ext cx="0" cy="9529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2095980"/>
            <a:ext cx="4800600" cy="26573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8956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In Conclusion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xmlns="" id="{B3B17F57-9D07-4577-AD5C-F83A54EEA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F994E-ADDF-48AE-9582-8DEB36E12AA5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6B459F5-D4C0-453B-9EDE-B7457DDE8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19" y="3555021"/>
            <a:ext cx="4155481" cy="23123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CEA47B8-8375-4C89-9BFD-26D8CA4BE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900" y="3555021"/>
            <a:ext cx="4521813" cy="1978043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457200" y="3441700"/>
            <a:ext cx="78486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385490" y="1143000"/>
            <a:ext cx="0" cy="228600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76DB5116-758A-47F2-831E-19F3DE03E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In Conclusion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C7018D2-C4F9-4AFF-A420-E1EFF46B30C8}"/>
              </a:ext>
            </a:extLst>
          </p:cNvPr>
          <p:cNvCxnSpPr/>
          <p:nvPr/>
        </p:nvCxnSpPr>
        <p:spPr>
          <a:xfrm>
            <a:off x="0" y="1143000"/>
            <a:ext cx="8458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185C1944-340E-4CC1-AB5E-CF8290A4C7E3}"/>
              </a:ext>
            </a:extLst>
          </p:cNvPr>
          <p:cNvGrpSpPr/>
          <p:nvPr/>
        </p:nvGrpSpPr>
        <p:grpSpPr>
          <a:xfrm>
            <a:off x="6324600" y="5069991"/>
            <a:ext cx="1497458" cy="1788009"/>
            <a:chOff x="1542982" y="4579338"/>
            <a:chExt cx="1984799" cy="198479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xmlns="" id="{2690B1C3-1D92-4BB7-BF87-9223D2C72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2982" y="4579338"/>
              <a:ext cx="1984799" cy="1984799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xmlns="" id="{E62C3405-4251-4F44-A41F-27872C848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2942" y="4710171"/>
              <a:ext cx="1061226" cy="1614487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AB5ABB1-A2FF-4D65-85DE-4DA1482A3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076402"/>
            <a:ext cx="4599784" cy="18379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5C76C303-DF3D-45E8-9087-37D674E3890C}"/>
              </a:ext>
            </a:extLst>
          </p:cNvPr>
          <p:cNvCxnSpPr/>
          <p:nvPr/>
        </p:nvCxnSpPr>
        <p:spPr>
          <a:xfrm>
            <a:off x="0" y="3505200"/>
            <a:ext cx="25284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6A5B2337-58B7-4729-8907-539C912B7BD9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2528492" y="3505200"/>
            <a:ext cx="0" cy="5712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158DA85C-B227-4B48-957E-48DCE697971B}"/>
              </a:ext>
            </a:extLst>
          </p:cNvPr>
          <p:cNvSpPr/>
          <p:nvPr/>
        </p:nvSpPr>
        <p:spPr>
          <a:xfrm>
            <a:off x="2495572" y="3466586"/>
            <a:ext cx="76200" cy="75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xmlns="" id="{2E6A8C49-868D-4A9D-9ACB-444FB0300A3B}"/>
              </a:ext>
            </a:extLst>
          </p:cNvPr>
          <p:cNvSpPr/>
          <p:nvPr/>
        </p:nvSpPr>
        <p:spPr>
          <a:xfrm>
            <a:off x="5772758" y="4167679"/>
            <a:ext cx="2743201" cy="686577"/>
          </a:xfrm>
          <a:prstGeom prst="wedgeRoundRectCallout">
            <a:avLst>
              <a:gd name="adj1" fmla="val 69002"/>
              <a:gd name="adj2" fmla="val 10646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…that’s in </a:t>
            </a:r>
            <a:r>
              <a:rPr lang="en-US" sz="1200" i="1" dirty="0">
                <a:solidFill>
                  <a:schemeClr val="tx1"/>
                </a:solidFill>
              </a:rPr>
              <a:t>Organization Science</a:t>
            </a:r>
            <a:r>
              <a:rPr lang="en-US" sz="12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xmlns="" id="{B3B17F57-9D07-4577-AD5C-F83A54EEA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F994E-ADDF-48AE-9582-8DEB36E12AA5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166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A6B960-6E88-499B-9571-81E3D9FCB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438400"/>
            <a:ext cx="3178875" cy="198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6465F5E-43E6-4B0A-9B2E-A136049190B7}"/>
              </a:ext>
            </a:extLst>
          </p:cNvPr>
          <p:cNvSpPr txBox="1"/>
          <p:nvPr/>
        </p:nvSpPr>
        <p:spPr>
          <a:xfrm>
            <a:off x="3886200" y="46482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end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1BBC75D-64F4-4DB3-B681-1D2A8774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F994E-ADDF-48AE-9582-8DEB36E12AA5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38945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3324</TotalTime>
  <Words>351</Words>
  <Application>Microsoft Macintosh PowerPoint</Application>
  <PresentationFormat>On-screen Show (4:3)</PresentationFormat>
  <Paragraphs>98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Arial</vt:lpstr>
      <vt:lpstr>Default Design</vt:lpstr>
      <vt:lpstr>Finding theory in the code: Historical Research &amp; Software Archeology</vt:lpstr>
      <vt:lpstr>The Nature of Historical Research</vt:lpstr>
      <vt:lpstr>Organizational History</vt:lpstr>
      <vt:lpstr>Organizational History</vt:lpstr>
      <vt:lpstr>Organizational History</vt:lpstr>
      <vt:lpstr>Organizational History</vt:lpstr>
      <vt:lpstr>Organizational History</vt:lpstr>
      <vt:lpstr>Organizational History</vt:lpstr>
      <vt:lpstr>Organizational History</vt:lpstr>
      <vt:lpstr>What was in the model?</vt:lpstr>
      <vt:lpstr>What was in the model?</vt:lpstr>
      <vt:lpstr>What was in the model?</vt:lpstr>
      <vt:lpstr>What was in the model?</vt:lpstr>
      <vt:lpstr>What was in the model?</vt:lpstr>
      <vt:lpstr>What was in the model?</vt:lpstr>
      <vt:lpstr>The biography of the model</vt:lpstr>
      <vt:lpstr>The biography of the model</vt:lpstr>
      <vt:lpstr>Threads: Who were in the halls?</vt:lpstr>
      <vt:lpstr>Threads: Who were in the halls?</vt:lpstr>
      <vt:lpstr>Threads: What was in the basement?</vt:lpstr>
      <vt:lpstr>Threads: What was on the machine?</vt:lpstr>
      <vt:lpstr>In Conclusion</vt:lpstr>
      <vt:lpstr>In Conclusion</vt:lpstr>
      <vt:lpstr>PowerPoint Presentation</vt:lpstr>
    </vt:vector>
  </TitlesOfParts>
  <Company>Emory University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ADVENTURES IN SOFTWARE ARCHEOLOGY:   SEEKING (ABTOF) THEORY IN THE CODE</dc:title>
  <dc:creator>prietula</dc:creator>
  <cp:lastModifiedBy>MJ Prietula</cp:lastModifiedBy>
  <cp:revision>198</cp:revision>
  <dcterms:created xsi:type="dcterms:W3CDTF">2005-07-25T18:27:52Z</dcterms:created>
  <dcterms:modified xsi:type="dcterms:W3CDTF">2017-08-04T17:36:06Z</dcterms:modified>
</cp:coreProperties>
</file>